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8" r:id="rId3"/>
    <p:sldId id="314" r:id="rId4"/>
    <p:sldId id="259" r:id="rId5"/>
    <p:sldId id="299" r:id="rId6"/>
    <p:sldId id="301" r:id="rId7"/>
    <p:sldId id="303" r:id="rId8"/>
    <p:sldId id="308" r:id="rId9"/>
    <p:sldId id="309" r:id="rId10"/>
    <p:sldId id="310" r:id="rId11"/>
    <p:sldId id="311" r:id="rId12"/>
    <p:sldId id="273" r:id="rId13"/>
    <p:sldId id="312" r:id="rId14"/>
    <p:sldId id="313" r:id="rId15"/>
    <p:sldId id="306" r:id="rId16"/>
    <p:sldId id="260" r:id="rId17"/>
    <p:sldId id="261" r:id="rId18"/>
    <p:sldId id="279" r:id="rId19"/>
    <p:sldId id="307" r:id="rId20"/>
    <p:sldId id="30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 autoAdjust="0"/>
    <p:restoredTop sz="94660"/>
  </p:normalViewPr>
  <p:slideViewPr>
    <p:cSldViewPr snapToGrid="0">
      <p:cViewPr>
        <p:scale>
          <a:sx n="25" d="100"/>
          <a:sy n="25" d="100"/>
        </p:scale>
        <p:origin x="291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95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3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93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7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87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77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0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2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9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56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85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17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8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214726" y="852951"/>
            <a:ext cx="4281073" cy="3443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smtClean="0">
                <a:solidFill>
                  <a:srgbClr val="002060"/>
                </a:solidFill>
              </a:rPr>
              <a:t>Design </a:t>
            </a:r>
            <a:r>
              <a:rPr lang="en-GB" sz="3600" dirty="0">
                <a:solidFill>
                  <a:srgbClr val="002060"/>
                </a:solidFill>
              </a:rPr>
              <a:t>and Implementation of a Road Sign and Road State Mobile Notification Application</a:t>
            </a:r>
            <a:br>
              <a:rPr lang="en-GB" sz="3600" dirty="0">
                <a:solidFill>
                  <a:srgbClr val="002060"/>
                </a:solidFill>
              </a:rPr>
            </a:br>
            <a:endParaRPr lang="en-GB" sz="3600" dirty="0">
              <a:solidFill>
                <a:srgbClr val="002060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F70E5-30BB-4643-AF22-73F2D092CAD2}"/>
              </a:ext>
            </a:extLst>
          </p:cNvPr>
          <p:cNvSpPr/>
          <p:nvPr/>
        </p:nvSpPr>
        <p:spPr>
          <a:xfrm>
            <a:off x="5003800" y="490344"/>
            <a:ext cx="3327399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Sarala"/>
              </a:rPr>
              <a:t>GROUP 15</a:t>
            </a:r>
            <a:endParaRPr lang="en-CM" sz="4000" b="1" dirty="0">
              <a:latin typeface="Sarala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79C8A575-F514-4690-AD67-94621BD9FD22}"/>
              </a:ext>
            </a:extLst>
          </p:cNvPr>
          <p:cNvSpPr/>
          <p:nvPr/>
        </p:nvSpPr>
        <p:spPr>
          <a:xfrm>
            <a:off x="331076" y="4296104"/>
            <a:ext cx="575441" cy="491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1</a:t>
            </a:r>
            <a:endParaRPr lang="en-CM" sz="1800" b="1" dirty="0">
              <a:latin typeface="Saral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4561" y="4425775"/>
            <a:ext cx="2348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chemeClr val="dk1"/>
                </a:solidFill>
              </a:rPr>
              <a:t>TASK 2 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bg2"/>
                </a:solidFill>
              </a:rPr>
              <a:t>Responses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233714"/>
            <a:ext cx="4575486" cy="297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Minimized Interruptions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/>
              <a:t>Real-time Processing:</a:t>
            </a:r>
            <a:r>
              <a:rPr lang="en-US" dirty="0"/>
              <a:t>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b="1" dirty="0"/>
              <a:t>Broad User </a:t>
            </a:r>
            <a:r>
              <a:rPr lang="en-US" b="1" dirty="0" smtClean="0"/>
              <a:t>Accessibility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Simple </a:t>
            </a:r>
            <a:r>
              <a:rPr lang="en-US" b="1" dirty="0"/>
              <a:t>and Responsive </a:t>
            </a:r>
            <a:r>
              <a:rPr lang="en-US" b="1" dirty="0" smtClean="0"/>
              <a:t>Interface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Minimized </a:t>
            </a:r>
            <a:r>
              <a:rPr lang="en-US" b="1" dirty="0"/>
              <a:t>Driver </a:t>
            </a:r>
            <a:r>
              <a:rPr lang="en-US" b="1" dirty="0" smtClean="0"/>
              <a:t>Distraction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Protection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</a:t>
            </a:r>
            <a:r>
              <a:rPr lang="en-US" b="1" dirty="0"/>
              <a:t>Encryption</a:t>
            </a:r>
            <a:endParaRPr lang="en-US" dirty="0" smtClean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El-Groups 237\Desktop\network admini\screenshots\sf7good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" r="16415" b="-115"/>
          <a:stretch/>
        </p:blipFill>
        <p:spPr bwMode="auto">
          <a:xfrm>
            <a:off x="-59055" y="1237275"/>
            <a:ext cx="4631055" cy="29721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El-Groups 237\Desktop\network admini\screenshots\sffinal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20381" r="24480" b="8304"/>
          <a:stretch/>
        </p:blipFill>
        <p:spPr bwMode="auto">
          <a:xfrm>
            <a:off x="4572000" y="1052138"/>
            <a:ext cx="4948441" cy="3157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219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90000" y="161847"/>
            <a:ext cx="4017450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responses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233714"/>
            <a:ext cx="4575486" cy="297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Minimized Interruptions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/>
              <a:t>Real-time Processing:</a:t>
            </a:r>
            <a:r>
              <a:rPr lang="en-US" dirty="0"/>
              <a:t>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b="1" dirty="0"/>
              <a:t>Broad User </a:t>
            </a:r>
            <a:r>
              <a:rPr lang="en-US" b="1" dirty="0" smtClean="0"/>
              <a:t>Accessibility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Simple </a:t>
            </a:r>
            <a:r>
              <a:rPr lang="en-US" b="1" dirty="0"/>
              <a:t>and Responsive </a:t>
            </a:r>
            <a:r>
              <a:rPr lang="en-US" b="1" dirty="0" smtClean="0"/>
              <a:t>Interface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Minimized </a:t>
            </a:r>
            <a:r>
              <a:rPr lang="en-US" b="1" dirty="0"/>
              <a:t>Driver </a:t>
            </a:r>
            <a:r>
              <a:rPr lang="en-US" b="1" dirty="0" smtClean="0"/>
              <a:t>Distraction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Protection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</a:t>
            </a:r>
            <a:r>
              <a:rPr lang="en-US" b="1" dirty="0"/>
              <a:t>Encryption</a:t>
            </a:r>
            <a:endParaRPr lang="en-US" dirty="0" smtClean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288230" y="76893"/>
            <a:ext cx="4001400" cy="4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El-Groups 237\Desktop\network admini\screenshots\sf5good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0194" r="21824" b="6194"/>
          <a:stretch/>
        </p:blipFill>
        <p:spPr bwMode="auto">
          <a:xfrm>
            <a:off x="175056" y="901072"/>
            <a:ext cx="5448300" cy="3399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El-Groups 237\Desktop\network admini\screenshots\survey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40990" r="11814" b="32013"/>
          <a:stretch/>
        </p:blipFill>
        <p:spPr bwMode="auto">
          <a:xfrm>
            <a:off x="2904921" y="3651557"/>
            <a:ext cx="5436870" cy="1228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35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3450042" cy="65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 Intevie</a:t>
            </a:r>
            <a:r>
              <a:rPr lang="fr-CM" dirty="0" err="1"/>
              <a:t>ws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4166073" y="1080802"/>
            <a:ext cx="4151101" cy="3336283"/>
            <a:chOff x="1917372" y="1288466"/>
            <a:chExt cx="2993079" cy="2405568"/>
          </a:xfrm>
        </p:grpSpPr>
        <p:sp>
          <p:nvSpPr>
            <p:cNvPr id="531" name="Google Shape;531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43"/>
          <p:cNvPicPr preferRelativeResize="0"/>
          <p:nvPr/>
        </p:nvPicPr>
        <p:blipFill rotWithShape="1">
          <a:blip r:embed="rId3"/>
          <a:srcRect t="415" b="456"/>
          <a:stretch/>
        </p:blipFill>
        <p:spPr>
          <a:xfrm>
            <a:off x="4274055" y="1195578"/>
            <a:ext cx="3937046" cy="211921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609947" y="1283679"/>
            <a:ext cx="3450042" cy="2618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What are the biggest difficulties you face regarding road signs while driving?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lang="en-GB" dirty="0">
                <a:solidFill>
                  <a:srgbClr val="000000"/>
                </a:solidFill>
              </a:rPr>
              <a:t>How do you currently stay informed about traffic conditions and road closures?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What features would be most helpful in a mobile application for road signs and road state information?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378450" y="0"/>
            <a:ext cx="8018850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Survey sample question forms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699000" y="1088570"/>
            <a:ext cx="3698300" cy="347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/>
          <a:stretch/>
        </p:blipFill>
        <p:spPr>
          <a:xfrm>
            <a:off x="127001" y="810100"/>
            <a:ext cx="4167300" cy="413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0" b="27505"/>
          <a:stretch/>
        </p:blipFill>
        <p:spPr>
          <a:xfrm>
            <a:off x="4548300" y="1242684"/>
            <a:ext cx="4267999" cy="3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4017450" cy="65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3. Brainstorming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233714"/>
            <a:ext cx="4575486" cy="297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Minimized Interruptions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/>
              <a:t>Real-time Processing:</a:t>
            </a:r>
            <a:r>
              <a:rPr lang="en-US" dirty="0"/>
              <a:t>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b="1" dirty="0"/>
              <a:t>Broad User </a:t>
            </a:r>
            <a:r>
              <a:rPr lang="en-US" b="1" dirty="0" smtClean="0"/>
              <a:t>Accessibility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Simple </a:t>
            </a:r>
            <a:r>
              <a:rPr lang="en-US" b="1" dirty="0"/>
              <a:t>and Responsive </a:t>
            </a:r>
            <a:r>
              <a:rPr lang="en-US" b="1" dirty="0" smtClean="0"/>
              <a:t>Interface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Minimized </a:t>
            </a:r>
            <a:r>
              <a:rPr lang="en-US" b="1" dirty="0"/>
              <a:t>Driver </a:t>
            </a:r>
            <a:r>
              <a:rPr lang="en-US" b="1" dirty="0" smtClean="0"/>
              <a:t>Distraction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Protection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</a:t>
            </a:r>
            <a:r>
              <a:rPr lang="en-US" b="1" dirty="0"/>
              <a:t>Encryption</a:t>
            </a:r>
            <a:endParaRPr lang="en-US" dirty="0" smtClean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6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506659" y="59833"/>
            <a:ext cx="7505227" cy="1034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4. Research </a:t>
            </a:r>
            <a:r>
              <a:rPr lang="en-US" dirty="0"/>
              <a:t>on existing systems and document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6426200" y="2828039"/>
            <a:ext cx="2438400" cy="2107617"/>
            <a:chOff x="1917372" y="1288466"/>
            <a:chExt cx="2993079" cy="2405568"/>
          </a:xfrm>
        </p:grpSpPr>
        <p:sp>
          <p:nvSpPr>
            <p:cNvPr id="531" name="Google Shape;531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609947" y="1283679"/>
            <a:ext cx="6795482" cy="3462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Real-time </a:t>
            </a:r>
            <a:r>
              <a:rPr lang="en-US" b="1" dirty="0"/>
              <a:t>Road Sign Recognition:</a:t>
            </a:r>
            <a:r>
              <a:rPr lang="en-US" dirty="0"/>
              <a:t> </a:t>
            </a:r>
            <a:endParaRPr lang="en-US" dirty="0" smtClean="0"/>
          </a:p>
          <a:p>
            <a:pPr marL="139700" indent="0">
              <a:buClr>
                <a:srgbClr val="FF725E"/>
              </a:buClr>
              <a:defRPr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Location-Aware </a:t>
            </a:r>
            <a:r>
              <a:rPr lang="en-US" b="1" dirty="0"/>
              <a:t>Information and Navigation</a:t>
            </a:r>
            <a:r>
              <a:rPr lang="en-US" b="1" dirty="0" smtClean="0"/>
              <a:t>:</a:t>
            </a:r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endParaRPr lang="en-US" dirty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/>
              <a:t>Traffic Light and Sign Detection:</a:t>
            </a:r>
            <a:r>
              <a:rPr lang="en-US" dirty="0"/>
              <a:t> </a:t>
            </a:r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endParaRPr lang="en-US" b="1" dirty="0" smtClean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Pedestrian </a:t>
            </a:r>
            <a:r>
              <a:rPr lang="en-US" b="1" dirty="0"/>
              <a:t>Detection (Optional):</a:t>
            </a:r>
            <a:r>
              <a:rPr lang="en-US" dirty="0"/>
              <a:t> </a:t>
            </a:r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endParaRPr lang="en-US" b="1" dirty="0" smtClean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User </a:t>
            </a:r>
            <a:r>
              <a:rPr lang="en-US" b="1" dirty="0"/>
              <a:t>Reporting:</a:t>
            </a:r>
            <a:endParaRPr lang="en-US" dirty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endParaRPr lang="en-US" b="1" dirty="0" smtClean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Route </a:t>
            </a:r>
            <a:r>
              <a:rPr lang="en-US" b="1" dirty="0"/>
              <a:t>Planning:</a:t>
            </a:r>
            <a:r>
              <a:rPr lang="en-US" dirty="0"/>
              <a:t> </a:t>
            </a:r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endParaRPr lang="en-US" b="1" dirty="0" smtClean="0"/>
          </a:p>
          <a:p>
            <a:pPr>
              <a:buClr>
                <a:srgbClr val="FF725E"/>
              </a:buClr>
              <a:buFont typeface="Montserrat"/>
              <a:buChar char="●"/>
              <a:defRPr/>
            </a:pPr>
            <a:r>
              <a:rPr lang="en-US" b="1" dirty="0" smtClean="0"/>
              <a:t>User </a:t>
            </a:r>
            <a:r>
              <a:rPr lang="en-US" b="1" dirty="0"/>
              <a:t>Profiles</a:t>
            </a:r>
            <a:r>
              <a:rPr lang="en-US" b="1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2"/>
                </a:solidFill>
              </a:rPr>
              <a:t>REASONS FOR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REQUIREMENT GATHERING</a:t>
            </a:r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159657" y="2879019"/>
            <a:ext cx="3054593" cy="648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1. Ensure</a:t>
            </a:r>
            <a:r>
              <a:rPr lang="en-GB" dirty="0" smtClean="0"/>
              <a:t> </a:t>
            </a:r>
            <a:r>
              <a:rPr lang="en-GB" dirty="0" smtClean="0"/>
              <a:t>stakeholder </a:t>
            </a:r>
            <a:r>
              <a:rPr lang="en-GB" dirty="0"/>
              <a:t>alignment</a:t>
            </a:r>
            <a:endParaRPr dirty="0"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813650" y="3408730"/>
            <a:ext cx="2558050" cy="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/>
              <a:t>ensure that everyone is on the same page about what the system needs to do and how it should work</a:t>
            </a:r>
            <a:endParaRPr sz="1200"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3214250" y="2961130"/>
            <a:ext cx="2558050" cy="622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2. Reduces </a:t>
            </a:r>
            <a:r>
              <a:rPr lang="en-GB" dirty="0"/>
              <a:t>the risk of project failure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3"/>
          </p:nvPr>
        </p:nvSpPr>
        <p:spPr>
          <a:xfrm>
            <a:off x="3371700" y="3411264"/>
            <a:ext cx="2558050" cy="792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project failure, wasted resources, and damage to the reputation of the development team</a:t>
            </a:r>
            <a:endParaRPr sz="1200"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5957710" y="2879019"/>
            <a:ext cx="3186290" cy="5514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3. Addresses </a:t>
            </a:r>
            <a:r>
              <a:rPr lang="en-GB" dirty="0"/>
              <a:t>Regulatory Concerns</a:t>
            </a:r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5"/>
          </p:nvPr>
        </p:nvSpPr>
        <p:spPr>
          <a:xfrm>
            <a:off x="5929750" y="3280290"/>
            <a:ext cx="2400600" cy="1024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Requirement gathering uncovers any legal or regulatory requirements related to the app's functionality</a:t>
            </a:r>
            <a:endParaRPr sz="1200" dirty="0"/>
          </a:p>
        </p:txBody>
      </p:sp>
      <p:sp>
        <p:nvSpPr>
          <p:cNvPr id="247" name="Google Shape;247;p30"/>
          <p:cNvSpPr/>
          <p:nvPr/>
        </p:nvSpPr>
        <p:spPr>
          <a:xfrm>
            <a:off x="4130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6688825" y="1899031"/>
            <a:ext cx="882300" cy="852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6897250" y="2113933"/>
            <a:ext cx="465113" cy="458339"/>
            <a:chOff x="-5254775" y="3631325"/>
            <a:chExt cx="296950" cy="292625"/>
          </a:xfrm>
        </p:grpSpPr>
        <p:sp>
          <p:nvSpPr>
            <p:cNvPr id="256" name="Google Shape;256;p3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0"/>
          <p:cNvSpPr/>
          <p:nvPr/>
        </p:nvSpPr>
        <p:spPr>
          <a:xfrm>
            <a:off x="1572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097D5-7CBE-4B5A-9DBD-2A315249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99" y="2017549"/>
            <a:ext cx="664067" cy="66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5F224-F083-4B4A-AB9A-40633B6EE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25" y="2017549"/>
            <a:ext cx="805100" cy="709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0" y="434300"/>
            <a:ext cx="8864991" cy="1147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NEED FOR </a:t>
            </a:r>
            <a:r>
              <a:rPr lang="en-GB" dirty="0" smtClean="0">
                <a:solidFill>
                  <a:schemeClr val="lt2"/>
                </a:solidFill>
              </a:rPr>
              <a:t>REQUIREMENT GATHERING </a:t>
            </a:r>
            <a:r>
              <a:rPr lang="en-GB" dirty="0" smtClean="0">
                <a:solidFill>
                  <a:schemeClr val="accent1"/>
                </a:solidFill>
              </a:rPr>
              <a:t>SPECIFICALLY ON   </a:t>
            </a:r>
            <a:r>
              <a:rPr lang="en-GB" dirty="0">
                <a:solidFill>
                  <a:schemeClr val="accent1"/>
                </a:solidFill>
              </a:rPr>
              <a:t>PROJECT </a:t>
            </a:r>
            <a:r>
              <a:rPr lang="en-GB" dirty="0">
                <a:solidFill>
                  <a:schemeClr val="lt2"/>
                </a:solidFill>
              </a:rPr>
              <a:t/>
            </a:r>
            <a:br>
              <a:rPr lang="en-GB" dirty="0">
                <a:solidFill>
                  <a:schemeClr val="lt2"/>
                </a:solidFill>
              </a:rPr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80378" y="1747312"/>
            <a:ext cx="6383279" cy="3173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700" b="1" dirty="0"/>
              <a:t>Understanding Driver Needs</a:t>
            </a:r>
            <a:r>
              <a:rPr lang="en-US" sz="1700" b="1" dirty="0" smtClean="0"/>
              <a:t>:</a:t>
            </a:r>
          </a:p>
          <a:p>
            <a:pPr lvl="0"/>
            <a:endParaRPr lang="en-GB" sz="1700" dirty="0"/>
          </a:p>
          <a:p>
            <a:pPr lvl="0"/>
            <a:r>
              <a:rPr lang="en-US" sz="1700" b="1" dirty="0" smtClean="0"/>
              <a:t>Ensuring </a:t>
            </a:r>
            <a:r>
              <a:rPr lang="en-US" sz="1700" b="1" dirty="0"/>
              <a:t>Road </a:t>
            </a:r>
            <a:r>
              <a:rPr lang="en-US" sz="1700" b="1" dirty="0" smtClean="0"/>
              <a:t>Safety</a:t>
            </a:r>
            <a:endParaRPr lang="en-US" sz="1700" b="1" dirty="0"/>
          </a:p>
          <a:p>
            <a:pPr marL="139700" lvl="0" indent="0">
              <a:buNone/>
            </a:pPr>
            <a:endParaRPr lang="en-US" sz="1700" dirty="0" smtClean="0"/>
          </a:p>
          <a:p>
            <a:pPr lvl="0"/>
            <a:r>
              <a:rPr lang="en-US" sz="1700" b="1" dirty="0"/>
              <a:t>Avoiding Feature Creep and Cost </a:t>
            </a:r>
            <a:r>
              <a:rPr lang="en-US" sz="1700" b="1" dirty="0" smtClean="0"/>
              <a:t>Overruns</a:t>
            </a:r>
            <a:endParaRPr lang="en-US" sz="1700" b="1" dirty="0"/>
          </a:p>
          <a:p>
            <a:pPr lvl="0"/>
            <a:endParaRPr lang="en-US" sz="1700" b="1" dirty="0" smtClean="0"/>
          </a:p>
          <a:p>
            <a:pPr lvl="0"/>
            <a:r>
              <a:rPr lang="en-US" sz="1700" b="1" dirty="0"/>
              <a:t>Developing a User-Friendly </a:t>
            </a:r>
            <a:r>
              <a:rPr lang="en-US" sz="1700" b="1" dirty="0" smtClean="0"/>
              <a:t>Interface</a:t>
            </a:r>
            <a:endParaRPr lang="en-GB" sz="1700"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6520148" y="1747312"/>
            <a:ext cx="2072309" cy="283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165538" y="1873200"/>
            <a:ext cx="3722187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M" dirty="0">
                <a:solidFill>
                  <a:schemeClr val="lt2"/>
                </a:solidFill>
              </a:rPr>
              <a:t>M</a:t>
            </a:r>
            <a:r>
              <a:rPr lang="en-GB" dirty="0">
                <a:solidFill>
                  <a:schemeClr val="lt2"/>
                </a:solidFill>
              </a:rPr>
              <a:t>AJOR</a:t>
            </a:r>
            <a:br>
              <a:rPr lang="en-GB" dirty="0">
                <a:solidFill>
                  <a:schemeClr val="lt2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CHALLENGES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298;p34">
            <a:extLst>
              <a:ext uri="{FF2B5EF4-FFF2-40B4-BE49-F238E27FC236}">
                <a16:creationId xmlns:a16="http://schemas.microsoft.com/office/drawing/2014/main" id="{575E226C-FB69-4EC1-BC86-1B0C1AFD11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5019847" y="100313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50" y="434300"/>
            <a:ext cx="7842750" cy="1002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CONCLUSION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0" y="1109778"/>
            <a:ext cx="8519886" cy="301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en-US" sz="2000" b="1" dirty="0" smtClean="0"/>
              <a:t>Through </a:t>
            </a:r>
            <a:r>
              <a:rPr lang="en-US" sz="2000" b="1" dirty="0"/>
              <a:t>interviews, surveys</a:t>
            </a:r>
            <a:r>
              <a:rPr lang="en-US" sz="2000" b="1" dirty="0" smtClean="0"/>
              <a:t>, and other methods, </a:t>
            </a:r>
            <a:r>
              <a:rPr lang="en-US" sz="2000" b="1" dirty="0"/>
              <a:t>we identified </a:t>
            </a:r>
            <a:r>
              <a:rPr lang="en-US" sz="2000" b="1" dirty="0" smtClean="0">
                <a:solidFill>
                  <a:srgbClr val="FF0000"/>
                </a:solidFill>
              </a:rPr>
              <a:t>potential system and user  requirements </a:t>
            </a:r>
            <a:r>
              <a:rPr lang="en-US" sz="2000" b="1" dirty="0"/>
              <a:t>to ensure the application addresses user needs for </a:t>
            </a:r>
            <a:r>
              <a:rPr lang="en-US" sz="2000" b="1" dirty="0" smtClean="0"/>
              <a:t>our system, </a:t>
            </a:r>
            <a:r>
              <a:rPr lang="en-US" sz="2000" b="1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lays the </a:t>
            </a:r>
            <a:r>
              <a:rPr lang="en-US" sz="2000" b="1" dirty="0" smtClean="0">
                <a:solidFill>
                  <a:srgbClr val="FF0000"/>
                </a:solidFill>
              </a:rPr>
              <a:t>groundground for </a:t>
            </a:r>
            <a:r>
              <a:rPr lang="en-US" sz="2000" b="1" dirty="0">
                <a:solidFill>
                  <a:srgbClr val="FF0000"/>
                </a:solidFill>
              </a:rPr>
              <a:t>a </a:t>
            </a:r>
            <a:r>
              <a:rPr lang="en-US" sz="2000" b="1" dirty="0" smtClean="0">
                <a:solidFill>
                  <a:srgbClr val="FF0000"/>
                </a:solidFill>
              </a:rPr>
              <a:t>successful Requirement analysis </a:t>
            </a:r>
            <a:r>
              <a:rPr lang="en-US" sz="2000" b="1" dirty="0" smtClean="0"/>
              <a:t>and design of an </a:t>
            </a:r>
            <a:r>
              <a:rPr lang="en-US" sz="2000" b="1" dirty="0"/>
              <a:t>application that </a:t>
            </a:r>
            <a:r>
              <a:rPr lang="en-US" sz="2000" b="1" dirty="0">
                <a:solidFill>
                  <a:srgbClr val="FF0000"/>
                </a:solidFill>
              </a:rPr>
              <a:t>empowers drivers and improves overall road safety.</a:t>
            </a:r>
            <a:endParaRPr lang="en-GB" sz="2000" b="1" dirty="0">
              <a:solidFill>
                <a:srgbClr val="FF0000"/>
              </a:solidFill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8148987" y="2975429"/>
            <a:ext cx="995013" cy="1605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7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2" y="2489069"/>
            <a:ext cx="7207175" cy="21210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32" y="2323969"/>
            <a:ext cx="7207175" cy="2121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94;p49">
            <a:extLst>
              <a:ext uri="{FF2B5EF4-FFF2-40B4-BE49-F238E27FC236}">
                <a16:creationId xmlns:a16="http://schemas.microsoft.com/office/drawing/2014/main" id="{C36D7A11-442E-4980-835D-4847249ADEAF}"/>
              </a:ext>
            </a:extLst>
          </p:cNvPr>
          <p:cNvSpPr/>
          <p:nvPr/>
        </p:nvSpPr>
        <p:spPr>
          <a:xfrm>
            <a:off x="-1" y="-3300"/>
            <a:ext cx="3887725" cy="5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Google Shape;702;p50">
            <a:hlinkClick r:id="rId3"/>
            <a:extLst>
              <a:ext uri="{FF2B5EF4-FFF2-40B4-BE49-F238E27FC236}">
                <a16:creationId xmlns:a16="http://schemas.microsoft.com/office/drawing/2014/main" id="{4896F757-F48E-46DB-A8EF-0CA421D533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5467350" y="971550"/>
            <a:ext cx="35750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8211" y="18732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596975" y="287732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br>
              <a:rPr lang="en-GB" dirty="0" smtClean="0"/>
            </a:br>
            <a:r>
              <a:rPr lang="en-GB" dirty="0" smtClean="0"/>
              <a:t>ON THE PROJECT</a:t>
            </a:r>
            <a:endParaRPr lang="en-GB"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6082100" y="2798700"/>
            <a:ext cx="2664372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REASONS FOR REQUIREMENT GATHERING</a:t>
            </a:r>
            <a:endParaRPr lang="en-GB"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3216750" y="2861946"/>
            <a:ext cx="2710450" cy="604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REQUIREMENT GATHERING </a:t>
            </a:r>
            <a:r>
              <a:rPr lang="en-GB" dirty="0" smtClean="0"/>
              <a:t>TECHNIQUES</a:t>
            </a:r>
            <a:endParaRPr lang="en-GB"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8D4DFF-AA92-4625-8F8A-CD70830B81B9}"/>
              </a:ext>
            </a:extLst>
          </p:cNvPr>
          <p:cNvSpPr/>
          <p:nvPr/>
        </p:nvSpPr>
        <p:spPr>
          <a:xfrm>
            <a:off x="8394237" y="4655744"/>
            <a:ext cx="575441" cy="33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latin typeface="Sarala"/>
              </a:rPr>
              <a:t>2</a:t>
            </a:r>
            <a:endParaRPr lang="en-CM" sz="1800" b="1" dirty="0">
              <a:latin typeface="Sarala"/>
            </a:endParaRPr>
          </a:p>
        </p:txBody>
      </p:sp>
    </p:spTree>
    <p:extLst>
      <p:ext uri="{BB962C8B-B14F-4D97-AF65-F5344CB8AC3E}">
        <p14:creationId xmlns:p14="http://schemas.microsoft.com/office/powerpoint/2010/main" val="2600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6C698-F0F2-4FE6-894A-E6D7C982E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3"/>
          <a:stretch/>
        </p:blipFill>
        <p:spPr>
          <a:xfrm>
            <a:off x="4303986" y="0"/>
            <a:ext cx="484001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80848" y="564207"/>
            <a:ext cx="3963561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3226" y="1673801"/>
            <a:ext cx="3220822" cy="2015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340" marR="437515" indent="-234950" algn="ctr">
              <a:lnSpc>
                <a:spcPct val="99000"/>
              </a:lnSpc>
              <a:spcAft>
                <a:spcPts val="3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Leveraging technology to provide real time update of road state and road signs to drivers</a:t>
            </a:r>
            <a:endParaRPr lang="en-CM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816264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-39414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4549" y="434300"/>
            <a:ext cx="7950822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Requirement Gathering </a:t>
            </a:r>
            <a:r>
              <a:rPr lang="en-GB" dirty="0" smtClean="0">
                <a:solidFill>
                  <a:schemeClr val="lt2"/>
                </a:solidFill>
              </a:rPr>
              <a:t>Techniques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1886" y="1189550"/>
            <a:ext cx="5892800" cy="3716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b="1" dirty="0"/>
              <a:t>User </a:t>
            </a:r>
            <a:r>
              <a:rPr lang="en-GB" sz="1600" b="1" dirty="0" smtClean="0"/>
              <a:t>Interviews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b="1" dirty="0" smtClean="0"/>
              <a:t>Surveys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/>
          </a:p>
          <a:p>
            <a:r>
              <a:rPr lang="en-GB" sz="1600" b="1" dirty="0"/>
              <a:t>Brainstorming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b="1" dirty="0" smtClean="0"/>
              <a:t>Reseach on existing sytems and documents</a:t>
            </a:r>
            <a:endParaRPr lang="en-GB" sz="1600" b="1" dirty="0"/>
          </a:p>
          <a:p>
            <a:endParaRPr lang="en-GB"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600" b="1"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5892800" y="1756229"/>
            <a:ext cx="2489986" cy="314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5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65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M" dirty="0" smtClean="0"/>
              <a:t>1. Surveys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4166073" y="1080802"/>
            <a:ext cx="4151101" cy="3336283"/>
            <a:chOff x="1917372" y="1288466"/>
            <a:chExt cx="2993079" cy="2405568"/>
          </a:xfrm>
        </p:grpSpPr>
        <p:sp>
          <p:nvSpPr>
            <p:cNvPr id="531" name="Google Shape;531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43"/>
          <p:cNvPicPr preferRelativeResize="0"/>
          <p:nvPr/>
        </p:nvPicPr>
        <p:blipFill rotWithShape="1">
          <a:blip r:embed="rId3"/>
          <a:srcRect l="9654" r="9654"/>
          <a:stretch/>
        </p:blipFill>
        <p:spPr>
          <a:xfrm>
            <a:off x="4274055" y="1195578"/>
            <a:ext cx="3937046" cy="211921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0" y="1283679"/>
            <a:ext cx="4059989" cy="2618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How often do you encounter unexpected road signs or changes in road conditions while driving?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400"/>
              <a:buFont typeface="Montserrat"/>
              <a:buChar char="●"/>
              <a:tabLst/>
              <a:defRPr/>
            </a:pPr>
            <a:r>
              <a:rPr lang="en-GB" dirty="0">
                <a:solidFill>
                  <a:srgbClr val="000000"/>
                </a:solidFill>
              </a:rPr>
              <a:t>Would you be interested in receiving notifications for specific types of road signs (e.g., stop signs, speed limit changes)?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1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97" y="140523"/>
            <a:ext cx="4163006" cy="475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48581"/>
          <a:stretch/>
        </p:blipFill>
        <p:spPr>
          <a:xfrm>
            <a:off x="88900" y="66823"/>
            <a:ext cx="3454400" cy="469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92" y="533400"/>
            <a:ext cx="4143953" cy="4486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991" y="635000"/>
            <a:ext cx="4239217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90000" y="27901"/>
            <a:ext cx="39059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Responses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233714"/>
            <a:ext cx="4575486" cy="297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Minimized Interruptions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/>
              <a:t>Real-time Processing:</a:t>
            </a:r>
            <a:r>
              <a:rPr lang="en-US" dirty="0"/>
              <a:t>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b="1" dirty="0"/>
              <a:t>Broad User </a:t>
            </a:r>
            <a:r>
              <a:rPr lang="en-US" b="1" dirty="0" smtClean="0"/>
              <a:t>Accessibility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Simple </a:t>
            </a:r>
            <a:r>
              <a:rPr lang="en-US" b="1" dirty="0"/>
              <a:t>and Responsive </a:t>
            </a:r>
            <a:r>
              <a:rPr lang="en-US" b="1" dirty="0" smtClean="0"/>
              <a:t>Interface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Minimized </a:t>
            </a:r>
            <a:r>
              <a:rPr lang="en-US" b="1" dirty="0"/>
              <a:t>Driver </a:t>
            </a:r>
            <a:r>
              <a:rPr lang="en-US" b="1" dirty="0" smtClean="0"/>
              <a:t>Distraction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Protection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Data </a:t>
            </a:r>
            <a:r>
              <a:rPr lang="en-US" b="1" dirty="0"/>
              <a:t>Encryption</a:t>
            </a:r>
            <a:endParaRPr lang="en-US" dirty="0" smtClean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El-Groups 237\Desktop\network admini\screenshots\sf2 - Copy (2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t="32125" r="22171" b="7487"/>
          <a:stretch/>
        </p:blipFill>
        <p:spPr bwMode="auto">
          <a:xfrm>
            <a:off x="333057" y="876307"/>
            <a:ext cx="3702685" cy="17405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El-Groups 237\Desktop\network admini\screenshots\sf1 - Copy (2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2" t="53333" r="21593" b="2788"/>
          <a:stretch/>
        </p:blipFill>
        <p:spPr bwMode="auto">
          <a:xfrm>
            <a:off x="333057" y="2721553"/>
            <a:ext cx="4059555" cy="15944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El-Groups 237\Desktop\network admini\screenshots\survey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66941" r="11814" b="3007"/>
          <a:stretch/>
        </p:blipFill>
        <p:spPr bwMode="auto">
          <a:xfrm>
            <a:off x="3519585" y="876306"/>
            <a:ext cx="5436870" cy="1367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Users\El-Groups 237\Desktop\network admini\screenshots\sf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r="21835" b="2325"/>
          <a:stretch/>
        </p:blipFill>
        <p:spPr bwMode="auto">
          <a:xfrm>
            <a:off x="3734495" y="2744957"/>
            <a:ext cx="4662805" cy="2012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13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427</Words>
  <Application>Microsoft Office PowerPoint</Application>
  <PresentationFormat>On-screen Show (16:9)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Montserrat</vt:lpstr>
      <vt:lpstr>Sarala</vt:lpstr>
      <vt:lpstr>Times New Roman</vt:lpstr>
      <vt:lpstr>Work Sans Regular</vt:lpstr>
      <vt:lpstr>Final Project Proposal by Slidesgo</vt:lpstr>
      <vt:lpstr>Design and Implementation of a Road Sign and Road State Mobile Notification Application </vt:lpstr>
      <vt:lpstr>Members</vt:lpstr>
      <vt:lpstr>OUTLINE</vt:lpstr>
      <vt:lpstr>INTRODUCTION</vt:lpstr>
      <vt:lpstr>Requirement Gathering Techniques</vt:lpstr>
      <vt:lpstr>1. Surveys</vt:lpstr>
      <vt:lpstr>PowerPoint Presentation</vt:lpstr>
      <vt:lpstr>PowerPoint Presentation</vt:lpstr>
      <vt:lpstr>Responses</vt:lpstr>
      <vt:lpstr>Responses</vt:lpstr>
      <vt:lpstr>responses</vt:lpstr>
      <vt:lpstr>2. Inteviews</vt:lpstr>
      <vt:lpstr>Survey sample question forms</vt:lpstr>
      <vt:lpstr>3. Brainstorming</vt:lpstr>
      <vt:lpstr>4. Research on existing systems and document</vt:lpstr>
      <vt:lpstr>REASONS FOR REQUIREMENT GATHERING</vt:lpstr>
      <vt:lpstr>NEED FOR REQUIREMENT GATHERING SPECIFICALLY ON   PROJECT  </vt:lpstr>
      <vt:lpstr>MAJOR CHALLENGES</vt:lpstr>
      <vt:lpstr>CONCLUSION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 Design and Implementation of a Road Sign and Road State Mobile Notification Application</dc:title>
  <dc:creator>Besong Elias</dc:creator>
  <cp:lastModifiedBy>El-Groups 237</cp:lastModifiedBy>
  <cp:revision>44</cp:revision>
  <dcterms:modified xsi:type="dcterms:W3CDTF">2024-04-30T11:40:41Z</dcterms:modified>
</cp:coreProperties>
</file>